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1" r:id="rId4"/>
    <p:sldId id="257" r:id="rId5"/>
    <p:sldId id="258" r:id="rId6"/>
    <p:sldId id="259" r:id="rId7"/>
    <p:sldId id="260"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5" autoAdjust="0"/>
  </p:normalViewPr>
  <p:slideViewPr>
    <p:cSldViewPr>
      <p:cViewPr>
        <p:scale>
          <a:sx n="130" d="100"/>
          <a:sy n="130" d="100"/>
        </p:scale>
        <p:origin x="-1038"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38" d="100"/>
          <a:sy n="38" d="100"/>
        </p:scale>
        <p:origin x="-221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0D464-9F0B-4352-9F10-DA050D0C1FFB}" type="datetimeFigureOut">
              <a:rPr lang="ru-RU" smtClean="0"/>
              <a:pPr/>
              <a:t>25.02.2015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A2BF6-190C-45B5-A62D-80EFAE766979}" type="slidenum">
              <a:rPr lang="ru-RU" smtClean="0"/>
              <a:pPr/>
              <a:t>‹#›</a:t>
            </a:fld>
            <a:endParaRPr lang="ru-RU" dirty="0"/>
          </a:p>
        </p:txBody>
      </p:sp>
    </p:spTree>
    <p:extLst>
      <p:ext uri="{BB962C8B-B14F-4D97-AF65-F5344CB8AC3E}">
        <p14:creationId xmlns:p14="http://schemas.microsoft.com/office/powerpoint/2010/main" val="306237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29A2BF6-190C-45B5-A62D-80EFAE766979}"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29A2BF6-190C-45B5-A62D-80EFAE766979}"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29A2BF6-190C-45B5-A62D-80EFAE766979}"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l="2000" t="3000" r="1000" b="7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b="1"/>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2843808" y="3886200"/>
            <a:ext cx="5616624" cy="201566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27219AC3-686C-4485-9B8C-8299A29D3B55}" type="datetimeFigureOut">
              <a:rPr lang="ru-RU" smtClean="0"/>
              <a:pPr/>
              <a:t>25.02.2015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4B575B5-3A4E-47D8-88EC-88F8D764AFCD}" type="slidenum">
              <a:rPr lang="ru-RU" smtClean="0"/>
              <a:pPr/>
              <a:t>‹#›</a:t>
            </a:fld>
            <a:endParaRPr lang="ru-RU" dirty="0"/>
          </a:p>
        </p:txBody>
      </p:sp>
      <p:pic>
        <p:nvPicPr>
          <p:cNvPr id="1026" name="Picture 2" descr="D:\Шкаф\дезигн\БИОМ\6 Презентация ppt\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6412" y="3861048"/>
            <a:ext cx="1605347" cy="204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25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l="6000" t="74000" r="5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1"/>
            <a:ext cx="8229600" cy="3340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3507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l="2000" t="3000" r="1000" b="7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219AC3-686C-4485-9B8C-8299A29D3B55}" type="datetimeFigureOut">
              <a:rPr lang="ru-RU" smtClean="0"/>
              <a:pPr/>
              <a:t>25.02.2015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4B575B5-3A4E-47D8-88EC-88F8D764AFCD}" type="slidenum">
              <a:rPr lang="ru-RU" smtClean="0"/>
              <a:pPr/>
              <a:t>‹#›</a:t>
            </a:fld>
            <a:endParaRPr lang="ru-RU" dirty="0"/>
          </a:p>
        </p:txBody>
      </p:sp>
    </p:spTree>
    <p:extLst>
      <p:ext uri="{BB962C8B-B14F-4D97-AF65-F5344CB8AC3E}">
        <p14:creationId xmlns:p14="http://schemas.microsoft.com/office/powerpoint/2010/main" val="216796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bg>
      <p:bgPr>
        <a:blipFill dpi="0" rotWithShape="1">
          <a:blip r:embed="rId2" cstate="print">
            <a:lum/>
          </a:blip>
          <a:srcRect/>
          <a:stretch>
            <a:fillRect l="1000" t="83000" r="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0686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cstate="print">
            <a:lum/>
          </a:blip>
          <a:srcRect/>
          <a:stretch>
            <a:fillRect l="1000" t="83000" r="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a:lvl1pPr>
          </a:lstStyle>
          <a:p>
            <a:r>
              <a:rPr lang="ru-RU" smtClean="0"/>
              <a:t>Образец заголовка</a:t>
            </a:r>
            <a:endParaRPr lang="ru-RU" dirty="0"/>
          </a:p>
        </p:txBody>
      </p:sp>
    </p:spTree>
    <p:extLst>
      <p:ext uri="{BB962C8B-B14F-4D97-AF65-F5344CB8AC3E}">
        <p14:creationId xmlns:p14="http://schemas.microsoft.com/office/powerpoint/2010/main" val="18890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1">
          <a:blip r:embed="rId2" cstate="print">
            <a:lum/>
          </a:blip>
          <a:srcRect/>
          <a:stretch>
            <a:fillRect l="2000" t="3000" r="1000" b="73000"/>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219AC3-686C-4485-9B8C-8299A29D3B55}" type="datetimeFigureOut">
              <a:rPr lang="ru-RU" smtClean="0"/>
              <a:pPr/>
              <a:t>25.02.2015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4B575B5-3A4E-47D8-88EC-88F8D764AFCD}" type="slidenum">
              <a:rPr lang="ru-RU" smtClean="0"/>
              <a:pPr/>
              <a:t>‹#›</a:t>
            </a:fld>
            <a:endParaRPr lang="ru-RU" dirty="0"/>
          </a:p>
        </p:txBody>
      </p:sp>
    </p:spTree>
    <p:extLst>
      <p:ext uri="{BB962C8B-B14F-4D97-AF65-F5344CB8AC3E}">
        <p14:creationId xmlns:p14="http://schemas.microsoft.com/office/powerpoint/2010/main" val="121299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cstate="print">
            <a:lum/>
          </a:blip>
          <a:srcRect/>
          <a:stretch>
            <a:fillRect l="1000" t="83000" r="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1"/>
            <a:ext cx="3008313" cy="4298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12167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cstate="print">
            <a:lum/>
          </a:blip>
          <a:srcRect/>
          <a:stretch>
            <a:fillRect l="1000" t="80000" r="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219AC3-686C-4485-9B8C-8299A29D3B55}" type="datetimeFigureOut">
              <a:rPr lang="ru-RU" smtClean="0"/>
              <a:pPr/>
              <a:t>25.02.2015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4B575B5-3A4E-47D8-88EC-88F8D764AFCD}" type="slidenum">
              <a:rPr lang="ru-RU" smtClean="0"/>
              <a:pPr/>
              <a:t>‹#›</a:t>
            </a:fld>
            <a:endParaRPr lang="ru-RU" dirty="0"/>
          </a:p>
        </p:txBody>
      </p:sp>
    </p:spTree>
    <p:extLst>
      <p:ext uri="{BB962C8B-B14F-4D97-AF65-F5344CB8AC3E}">
        <p14:creationId xmlns:p14="http://schemas.microsoft.com/office/powerpoint/2010/main" val="25825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l="1000" t="1000" r="85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211144"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475656" y="1600200"/>
            <a:ext cx="7211144"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1475656" y="6356350"/>
            <a:ext cx="1440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19AC3-686C-4485-9B8C-8299A29D3B55}" type="datetimeFigureOut">
              <a:rPr lang="ru-RU" smtClean="0"/>
              <a:pPr/>
              <a:t>25.02.2015</a:t>
            </a:fld>
            <a:endParaRPr lang="ru-RU" dirty="0"/>
          </a:p>
        </p:txBody>
      </p:sp>
      <p:sp>
        <p:nvSpPr>
          <p:cNvPr id="5" name="Нижний колонтитул 4"/>
          <p:cNvSpPr>
            <a:spLocks noGrp="1"/>
          </p:cNvSpPr>
          <p:nvPr>
            <p:ph type="ftr" sz="quarter" idx="3"/>
          </p:nvPr>
        </p:nvSpPr>
        <p:spPr>
          <a:xfrm>
            <a:off x="3124200" y="6356350"/>
            <a:ext cx="31039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575B5-3A4E-47D8-88EC-88F8D764AFCD}" type="slidenum">
              <a:rPr lang="ru-RU" smtClean="0"/>
              <a:pPr/>
              <a:t>‹#›</a:t>
            </a:fld>
            <a:endParaRPr lang="ru-RU" dirty="0"/>
          </a:p>
        </p:txBody>
      </p:sp>
    </p:spTree>
    <p:extLst>
      <p:ext uri="{BB962C8B-B14F-4D97-AF65-F5344CB8AC3E}">
        <p14:creationId xmlns:p14="http://schemas.microsoft.com/office/powerpoint/2010/main" val="91703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670943"/>
            <a:ext cx="7772400" cy="1470025"/>
          </a:xfrm>
        </p:spPr>
        <p:txBody>
          <a:bodyPr/>
          <a:lstStyle/>
          <a:p>
            <a:r>
              <a:rPr lang="ru-RU" dirty="0" smtClean="0"/>
              <a:t>СК«Пирамида»</a:t>
            </a:r>
            <a:endParaRPr lang="ru-RU" dirty="0"/>
          </a:p>
        </p:txBody>
      </p:sp>
      <p:sp>
        <p:nvSpPr>
          <p:cNvPr id="5" name="Подзаголовок 4"/>
          <p:cNvSpPr>
            <a:spLocks noGrp="1"/>
          </p:cNvSpPr>
          <p:nvPr>
            <p:ph type="subTitle" idx="1"/>
          </p:nvPr>
        </p:nvSpPr>
        <p:spPr>
          <a:xfrm>
            <a:off x="2051720" y="3213532"/>
            <a:ext cx="6408712" cy="2015668"/>
          </a:xfrm>
        </p:spPr>
        <p:txBody>
          <a:bodyPr>
            <a:normAutofit/>
          </a:bodyPr>
          <a:lstStyle/>
          <a:p>
            <a:pPr algn="r"/>
            <a:r>
              <a:rPr lang="ru-RU" dirty="0" smtClean="0"/>
              <a:t>Спортивно-игровой комплекс для самых маленьких</a:t>
            </a:r>
            <a:endParaRPr lang="en-US" dirty="0" smtClean="0"/>
          </a:p>
        </p:txBody>
      </p:sp>
      <p:sp>
        <p:nvSpPr>
          <p:cNvPr id="6" name="Подзаголовок 4"/>
          <p:cNvSpPr txBox="1">
            <a:spLocks/>
          </p:cNvSpPr>
          <p:nvPr/>
        </p:nvSpPr>
        <p:spPr>
          <a:xfrm>
            <a:off x="2843808" y="4581684"/>
            <a:ext cx="5616624" cy="2015668"/>
          </a:xfrm>
          <a:prstGeom prst="rect">
            <a:avLst/>
          </a:prstGeom>
        </p:spPr>
        <p:txBody>
          <a:bodyPr vert="horz" lIns="91440" tIns="45720" rIns="91440" bIns="45720" rtlCol="0" anchor="ctr">
            <a:normAutofit lnSpcReduction="10000"/>
          </a:bodyPr>
          <a:lstStyle/>
          <a:p>
            <a:pPr marL="0" marR="0" lvl="0" indent="0" algn="ctr" fontAlgn="auto">
              <a:lnSpc>
                <a:spcPct val="100000"/>
              </a:lnSpc>
              <a:spcBef>
                <a:spcPct val="0"/>
              </a:spcBef>
              <a:spcAft>
                <a:spcPts val="0"/>
              </a:spcAft>
              <a:buClrTx/>
              <a:buSzTx/>
              <a:tabLst/>
              <a:defRPr/>
            </a:pPr>
            <a:r>
              <a:rPr lang="ru-RU" sz="4400" b="1" dirty="0" smtClean="0">
                <a:solidFill>
                  <a:schemeClr val="accent1">
                    <a:lumMod val="75000"/>
                  </a:schemeClr>
                </a:solidFill>
                <a:latin typeface="+mj-lt"/>
                <a:ea typeface="+mj-ea"/>
                <a:cs typeface="+mj-cs"/>
              </a:rPr>
              <a:t>ПОДАРИТЕ ДЕТЯМ РАДОСТЬ ДВИЖЕНИЯ</a:t>
            </a:r>
            <a:endParaRPr lang="ru-RU" sz="44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87071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p:txBody>
          <a:bodyPr vert="horz" lIns="91440" tIns="45720" rIns="91440" bIns="45720" rtlCol="0" anchor="ctr">
            <a:normAutofit/>
          </a:bodyPr>
          <a:lstStyle/>
          <a:p>
            <a:pPr lvl="0"/>
            <a:r>
              <a:rPr lang="ru-RU" sz="1200" dirty="0" smtClean="0"/>
              <a:t>Шест для лазания и раскачивания мягкий, объёмного сечения с вертикальной подвеской. Представляет собой мягкий, объёмный, длинный цилиндр с вертикальной подвеской. Многофункциональный снаряд. Малыш может раскачиваться на нем, обхватив цилиндр ногами и руками, возможно применение в качестве боксерской мини-груши, так же мягкой биты и т.п.</a:t>
            </a:r>
            <a:endParaRPr lang="ru-RU" sz="1200" dirty="0"/>
          </a:p>
        </p:txBody>
      </p:sp>
      <p:sp>
        <p:nvSpPr>
          <p:cNvPr id="5" name="Заголовок 4"/>
          <p:cNvSpPr>
            <a:spLocks noGrp="1"/>
          </p:cNvSpPr>
          <p:nvPr>
            <p:ph type="title"/>
          </p:nvPr>
        </p:nvSpPr>
        <p:spPr>
          <a:xfrm>
            <a:off x="457200" y="273050"/>
            <a:ext cx="7787208" cy="1162050"/>
          </a:xfrm>
        </p:spPr>
        <p:txBody>
          <a:bodyPr>
            <a:normAutofit/>
          </a:bodyPr>
          <a:lstStyle/>
          <a:p>
            <a:r>
              <a:rPr lang="ru-RU" sz="3200" dirty="0" smtClean="0"/>
              <a:t>НОВИНКА Шест для лазания </a:t>
            </a:r>
            <a:endParaRPr lang="ru-RU" sz="3200" dirty="0"/>
          </a:p>
        </p:txBody>
      </p:sp>
      <p:pic>
        <p:nvPicPr>
          <p:cNvPr id="19458" name="Picture 2" descr="E:\DCIM\100NCD40\DSC_0001.JPG"/>
          <p:cNvPicPr>
            <a:picLocks noGrp="1" noChangeAspect="1" noChangeArrowheads="1"/>
          </p:cNvPicPr>
          <p:nvPr>
            <p:ph idx="1"/>
          </p:nvPr>
        </p:nvPicPr>
        <p:blipFill rotWithShape="1">
          <a:blip r:embed="rId3" cstate="print"/>
          <a:srcRect l="18342" r="19224" b="14316"/>
          <a:stretch/>
        </p:blipFill>
        <p:spPr bwMode="auto">
          <a:xfrm>
            <a:off x="5369356" y="1556792"/>
            <a:ext cx="2082963" cy="42993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БЕЗОПАСНОСТЬ</a:t>
            </a:r>
            <a:endParaRPr lang="ru-RU" sz="2800" dirty="0"/>
          </a:p>
        </p:txBody>
      </p:sp>
      <p:sp>
        <p:nvSpPr>
          <p:cNvPr id="3" name="Содержимое 3"/>
          <p:cNvSpPr txBox="1">
            <a:spLocks/>
          </p:cNvSpPr>
          <p:nvPr/>
        </p:nvSpPr>
        <p:spPr>
          <a:xfrm>
            <a:off x="457200" y="1340768"/>
            <a:ext cx="8363272" cy="4392489"/>
          </a:xfrm>
          <a:prstGeom prst="rect">
            <a:avLst/>
          </a:prstGeom>
        </p:spPr>
        <p:txBody>
          <a:bodyPr anchor="t">
            <a:normAutofit fontScale="70000" lnSpcReduction="20000"/>
          </a:bodyPr>
          <a:lstStyle/>
          <a:p>
            <a:pPr>
              <a:lnSpc>
                <a:spcPct val="115000"/>
              </a:lnSpc>
            </a:pPr>
            <a:r>
              <a:rPr lang="ru-RU" sz="1200" b="1" dirty="0" smtClean="0">
                <a:latin typeface="Tahoma regular"/>
                <a:ea typeface="Calibri"/>
                <a:cs typeface="Times New Roman"/>
              </a:rPr>
              <a:t>Качество и Безопасность </a:t>
            </a:r>
            <a:r>
              <a:rPr lang="ru-RU" sz="1200" dirty="0" smtClean="0">
                <a:latin typeface="Tahoma regular"/>
                <a:ea typeface="Calibri"/>
                <a:cs typeface="Times New Roman"/>
              </a:rPr>
              <a:t>, в нашем случае, практически, являются синонимами, БИОМ выбрал приоритетом в развитии СК «ПИРАМИДА» именно эти направления.</a:t>
            </a:r>
          </a:p>
          <a:p>
            <a:pPr marL="228600">
              <a:lnSpc>
                <a:spcPct val="150000"/>
              </a:lnSpc>
            </a:pPr>
            <a:r>
              <a:rPr lang="ru-RU" sz="1200" b="1" dirty="0" smtClean="0">
                <a:latin typeface="Tahoma regular"/>
                <a:ea typeface="Calibri"/>
                <a:cs typeface="Times New Roman"/>
              </a:rPr>
              <a:t>Три вида безопасности:</a:t>
            </a:r>
          </a:p>
          <a:p>
            <a:pPr marL="457200" indent="-228600">
              <a:lnSpc>
                <a:spcPct val="115000"/>
              </a:lnSpc>
              <a:buFont typeface="+mj-lt"/>
              <a:buAutoNum type="arabicPeriod"/>
            </a:pPr>
            <a:r>
              <a:rPr lang="ru-RU" sz="1200" dirty="0" smtClean="0">
                <a:latin typeface="Tahoma regular"/>
                <a:ea typeface="Calibri"/>
                <a:cs typeface="Times New Roman"/>
              </a:rPr>
              <a:t>Безопасность материалов</a:t>
            </a:r>
          </a:p>
          <a:p>
            <a:pPr marL="457200" indent="-228600">
              <a:lnSpc>
                <a:spcPct val="115000"/>
              </a:lnSpc>
              <a:buFont typeface="+mj-lt"/>
              <a:buAutoNum type="arabicPeriod"/>
            </a:pPr>
            <a:r>
              <a:rPr lang="ru-RU" sz="1200" dirty="0" smtClean="0">
                <a:latin typeface="Tahoma regular"/>
                <a:ea typeface="Calibri"/>
                <a:cs typeface="Times New Roman"/>
              </a:rPr>
              <a:t>Безопасность конструкции</a:t>
            </a:r>
          </a:p>
          <a:p>
            <a:pPr marL="457200" indent="-228600">
              <a:lnSpc>
                <a:spcPct val="115000"/>
              </a:lnSpc>
              <a:buFont typeface="+mj-lt"/>
              <a:buAutoNum type="arabicPeriod"/>
            </a:pPr>
            <a:r>
              <a:rPr lang="ru-RU" sz="1200" dirty="0" smtClean="0">
                <a:latin typeface="Tahoma regular"/>
                <a:ea typeface="Calibri"/>
                <a:cs typeface="Times New Roman"/>
              </a:rPr>
              <a:t>Безопасность при использовании</a:t>
            </a:r>
          </a:p>
          <a:p>
            <a:pPr>
              <a:lnSpc>
                <a:spcPct val="115000"/>
              </a:lnSpc>
            </a:pPr>
            <a:r>
              <a:rPr lang="ru-RU" sz="1200" u="sng" dirty="0" smtClean="0">
                <a:latin typeface="Tahoma regular"/>
                <a:ea typeface="Calibri"/>
                <a:cs typeface="Times New Roman"/>
              </a:rPr>
              <a:t>Первые два вида БЕЗОПАСНОСТИ полностью в зоне ответственности производителя. </a:t>
            </a:r>
          </a:p>
          <a:p>
            <a:pPr>
              <a:lnSpc>
                <a:spcPct val="115000"/>
              </a:lnSpc>
            </a:pPr>
            <a:r>
              <a:rPr lang="ru-RU" sz="1200" b="1" dirty="0" smtClean="0">
                <a:latin typeface="Tahoma regular"/>
                <a:ea typeface="Calibri"/>
                <a:cs typeface="Times New Roman"/>
              </a:rPr>
              <a:t>Безопасность материалов </a:t>
            </a:r>
            <a:r>
              <a:rPr lang="ru-RU" sz="1200" dirty="0" smtClean="0">
                <a:latin typeface="Tahoma regular"/>
                <a:ea typeface="Calibri"/>
                <a:cs typeface="Times New Roman"/>
              </a:rPr>
              <a:t>обеспечена за счет использования  только высококачественных комплектующих и сырья Российского и Европейского производства.  В целях достижения максимального качества, часть производства выведена в ЕС. Производимая продукция соответствует нормам Евросоюза для категории товаров «Игрушка». Все материалы имеют соответствующие сертификаты ЕС. Все материалы влагостойкие, что позволяет использовать мыльные растворы для обеспечения гигиены поверхностей.</a:t>
            </a:r>
          </a:p>
          <a:p>
            <a:pPr>
              <a:lnSpc>
                <a:spcPct val="115000"/>
              </a:lnSpc>
            </a:pPr>
            <a:r>
              <a:rPr lang="ru-RU" sz="1200" b="1" dirty="0" smtClean="0">
                <a:latin typeface="Tahoma regular"/>
                <a:ea typeface="Calibri"/>
                <a:cs typeface="Times New Roman"/>
              </a:rPr>
              <a:t>Безопасность конструкции </a:t>
            </a:r>
            <a:r>
              <a:rPr lang="ru-RU" sz="1200" dirty="0" smtClean="0">
                <a:latin typeface="Tahoma regular"/>
                <a:ea typeface="Calibri"/>
                <a:cs typeface="Times New Roman"/>
              </a:rPr>
              <a:t>обеспечена запатентованными инженерными решениями в части соединения элементов каркаса. Данные решения обеспечивают особую прочность конструкции. Пропорции конструкции обеспечивают устойчивость. Диаметр труб подобран специально , что обеспечивает возможность полного захвата перекладин руками ребенка, что обеспечивает безопасность при использовании. Страховочное оборудование в составе двух матов, позволяет обеспечить безопасность ребенка как внутри каркаса, так и в зоне потенциального риска, при использовании навесных снарядов. Специальные крепления матов к каркасу, обеспечивают более широкие возможности для создания зон безопасности ребенка. Дополнительная защита в виде мягких оплеток на пяти основных стойках каркаса, позволяет обеспечит безопасность ребенка в случае столкновения с ними, при  резком движении либо падении. Трек для ползания (горка) имеет мягкие бортики, контрастирующие по цвету с основной поверхностью трека, что позволяет ребенку выделять их взглядом в движении, тем самым повышается безопасность в процессе игры на треке. Комплекс комплектуется легкими кольцами малого диаметра из пищевого полиэтилена, что обеспечивает безопасность ребенка при столкновении с подвесным снарядом, а так же гигиеническую безопасность. </a:t>
            </a:r>
          </a:p>
          <a:p>
            <a:pPr>
              <a:lnSpc>
                <a:spcPct val="115000"/>
              </a:lnSpc>
            </a:pPr>
            <a:r>
              <a:rPr lang="ru-RU" sz="1200" u="sng" dirty="0" smtClean="0">
                <a:latin typeface="Tahoma regular"/>
                <a:ea typeface="Calibri"/>
                <a:cs typeface="Times New Roman"/>
              </a:rPr>
              <a:t>Третий вид безопасности – БЕЗОПАСНОСТЬ ПРИ ИСПОЛЬЗОВАНИИ, в большей степени находится в ведении родителей ребенка. И основывается на рекомендациях производителя. </a:t>
            </a:r>
          </a:p>
          <a:p>
            <a:pPr>
              <a:lnSpc>
                <a:spcPct val="115000"/>
              </a:lnSpc>
            </a:pPr>
            <a:r>
              <a:rPr lang="ru-RU" sz="1200" b="1" dirty="0" smtClean="0">
                <a:latin typeface="Tahoma regular"/>
                <a:ea typeface="Calibri"/>
                <a:cs typeface="Times New Roman"/>
              </a:rPr>
              <a:t>Рекомендации производителя по использованию СК ПИРАМИДА</a:t>
            </a:r>
          </a:p>
          <a:p>
            <a:pPr marL="228600" indent="-228600">
              <a:lnSpc>
                <a:spcPct val="115000"/>
              </a:lnSpc>
              <a:buFont typeface="+mj-lt"/>
              <a:buAutoNum type="arabicPeriod"/>
            </a:pPr>
            <a:r>
              <a:rPr lang="ru-RU" sz="1200" dirty="0" smtClean="0">
                <a:latin typeface="Tahoma regular"/>
                <a:ea typeface="Calibri"/>
                <a:cs typeface="Times New Roman"/>
              </a:rPr>
              <a:t>Не оставляйте ребенка без присмотра во время занятий на спорткомплексе.</a:t>
            </a:r>
          </a:p>
          <a:p>
            <a:pPr marL="228600" indent="-228600">
              <a:lnSpc>
                <a:spcPct val="115000"/>
              </a:lnSpc>
              <a:buFont typeface="+mj-lt"/>
              <a:buAutoNum type="arabicPeriod"/>
            </a:pPr>
            <a:r>
              <a:rPr lang="ru-RU" sz="1200" dirty="0" smtClean="0">
                <a:latin typeface="Tahoma regular"/>
                <a:ea typeface="Calibri"/>
                <a:cs typeface="Times New Roman"/>
              </a:rPr>
              <a:t>С первого использования приучайте ребенка рассчитывать свои силы, т.е, </a:t>
            </a:r>
          </a:p>
          <a:p>
            <a:pPr marL="685800" lvl="1" indent="-228600">
              <a:lnSpc>
                <a:spcPct val="115000"/>
              </a:lnSpc>
              <a:buFont typeface="+mj-lt"/>
              <a:buAutoNum type="alphaLcPeriod"/>
            </a:pPr>
            <a:r>
              <a:rPr lang="ru-RU" sz="1200" dirty="0" smtClean="0">
                <a:latin typeface="Tahoma regular"/>
                <a:ea typeface="Calibri"/>
                <a:cs typeface="Times New Roman"/>
              </a:rPr>
              <a:t>не </a:t>
            </a:r>
            <a:r>
              <a:rPr lang="ru-RU" sz="1200" dirty="0" smtClean="0">
                <a:latin typeface="Tahoma regular"/>
                <a:ea typeface="Calibri"/>
                <a:cs typeface="Times New Roman"/>
              </a:rPr>
              <a:t>провоцируйте </a:t>
            </a:r>
            <a:r>
              <a:rPr lang="ru-RU" sz="1200" dirty="0" smtClean="0">
                <a:latin typeface="Tahoma regular"/>
                <a:ea typeface="Calibri"/>
                <a:cs typeface="Times New Roman"/>
              </a:rPr>
              <a:t>ребенка на  излишние </a:t>
            </a:r>
            <a:r>
              <a:rPr lang="ru-RU" sz="1200" dirty="0" err="1" smtClean="0">
                <a:latin typeface="Tahoma regular"/>
                <a:ea typeface="Calibri"/>
                <a:cs typeface="Times New Roman"/>
              </a:rPr>
              <a:t>сверхдостижения</a:t>
            </a:r>
            <a:r>
              <a:rPr lang="ru-RU" sz="1200" dirty="0" smtClean="0">
                <a:latin typeface="Tahoma regular"/>
                <a:ea typeface="Calibri"/>
                <a:cs typeface="Times New Roman"/>
              </a:rPr>
              <a:t> и как следствие излишний риск, </a:t>
            </a:r>
          </a:p>
          <a:p>
            <a:pPr marL="685800" lvl="1" indent="-228600">
              <a:lnSpc>
                <a:spcPct val="115000"/>
              </a:lnSpc>
              <a:buFont typeface="+mj-lt"/>
              <a:buAutoNum type="alphaLcPeriod"/>
            </a:pPr>
            <a:r>
              <a:rPr lang="ru-RU" sz="1200" dirty="0" smtClean="0">
                <a:latin typeface="Tahoma regular"/>
                <a:ea typeface="Calibri"/>
                <a:cs typeface="Times New Roman"/>
              </a:rPr>
              <a:t>будьте рядом, но не вмешивайтесь, помогайте ребенку советом и примером, но позвольте ему самостоятельно преодолевать те трудности с которыми он столкнется, это позволит ребенку научится правильно оценивать свои возможности не полагаясь на чью то помощь, что положительно повлияет на его дальнейшую безопасность.</a:t>
            </a:r>
          </a:p>
          <a:p>
            <a:pPr marL="228600" indent="-228600">
              <a:lnSpc>
                <a:spcPct val="115000"/>
              </a:lnSpc>
              <a:buFont typeface="+mj-lt"/>
              <a:buAutoNum type="arabicPeriod"/>
            </a:pPr>
            <a:r>
              <a:rPr lang="ru-RU" sz="1200" dirty="0" smtClean="0">
                <a:latin typeface="Tahoma regular"/>
                <a:ea typeface="Calibri"/>
                <a:cs typeface="Times New Roman"/>
              </a:rPr>
              <a:t>Не используйте спорткомплекс без гимнастических матов.</a:t>
            </a:r>
          </a:p>
          <a:p>
            <a:pPr marL="228600" indent="-228600">
              <a:lnSpc>
                <a:spcPct val="115000"/>
              </a:lnSpc>
              <a:buFont typeface="+mj-lt"/>
              <a:buAutoNum type="arabicPeriod"/>
            </a:pPr>
            <a:r>
              <a:rPr lang="ru-RU" sz="1200" dirty="0" smtClean="0">
                <a:latin typeface="Tahoma regular"/>
                <a:ea typeface="Calibri"/>
                <a:cs typeface="Times New Roman"/>
              </a:rPr>
              <a:t>Не разрешайте детям оставлять игрушки и посторонние предметы на гимнастических матах в зонах возможного падения ребёнка со снарядов комплекса.</a:t>
            </a:r>
          </a:p>
          <a:p>
            <a:pPr marL="228600" indent="-228600">
              <a:lnSpc>
                <a:spcPct val="115000"/>
              </a:lnSpc>
              <a:buFont typeface="+mj-lt"/>
              <a:buAutoNum type="arabicPeriod"/>
            </a:pPr>
            <a:r>
              <a:rPr lang="ru-RU" sz="1200" dirty="0" smtClean="0">
                <a:latin typeface="Tahoma regular"/>
                <a:ea typeface="Calibri"/>
                <a:cs typeface="Times New Roman"/>
              </a:rPr>
              <a:t>Ребенок на спорткомплексе должен находиться предпочтительно босиком или в обуви с мягкой не скользящей подошвой.</a:t>
            </a:r>
          </a:p>
          <a:p>
            <a:pPr marL="228600" indent="-228600">
              <a:lnSpc>
                <a:spcPct val="115000"/>
              </a:lnSpc>
              <a:buFont typeface="+mj-lt"/>
              <a:buAutoNum type="arabicPeriod"/>
            </a:pPr>
            <a:r>
              <a:rPr lang="ru-RU" sz="1200" dirty="0" smtClean="0">
                <a:latin typeface="Tahoma regular"/>
                <a:ea typeface="Calibri"/>
                <a:cs typeface="Times New Roman"/>
              </a:rPr>
              <a:t>При использовании спорткомплекса несколькими детьми одновременно  твердо пресекайте возникновение конфликтных </a:t>
            </a:r>
            <a:r>
              <a:rPr lang="ru-RU" sz="1200" dirty="0" smtClean="0">
                <a:latin typeface="Tahoma regular"/>
                <a:ea typeface="Calibri"/>
                <a:cs typeface="Times New Roman"/>
              </a:rPr>
              <a:t>ситуаций между ними.</a:t>
            </a:r>
            <a:endParaRPr lang="ru-RU" sz="1200" dirty="0" smtClean="0">
              <a:latin typeface="Tahoma regular"/>
              <a:ea typeface="Calibri"/>
              <a:cs typeface="Times New Roman"/>
            </a:endParaRPr>
          </a:p>
          <a:p>
            <a:pPr marL="228600" indent="-228600">
              <a:lnSpc>
                <a:spcPct val="115000"/>
              </a:lnSpc>
              <a:buFont typeface="+mj-lt"/>
              <a:buAutoNum type="arabicPeriod"/>
            </a:pPr>
            <a:r>
              <a:rPr lang="ru-RU" sz="1200" dirty="0" smtClean="0">
                <a:latin typeface="Tahoma regular"/>
                <a:ea typeface="Calibri"/>
                <a:cs typeface="Times New Roman"/>
              </a:rPr>
              <a:t>Не допускайте к использованию комплекса детей находящихся в неуравновешенном состоянии.</a:t>
            </a:r>
          </a:p>
          <a:p>
            <a:pPr marL="228600" indent="-228600">
              <a:lnSpc>
                <a:spcPct val="115000"/>
              </a:lnSpc>
              <a:buFont typeface="+mj-lt"/>
              <a:buAutoNum type="arabicPeriod"/>
            </a:pPr>
            <a:r>
              <a:rPr lang="ru-RU" sz="1200" dirty="0" smtClean="0">
                <a:latin typeface="Tahoma regular"/>
                <a:ea typeface="Calibri"/>
                <a:cs typeface="Times New Roman"/>
              </a:rPr>
              <a:t>Регулярно проводите санитарную обработку поверхностей комплекса.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Обновленная версия спортивно-игрового комплекса «ПИРАМИДА»</a:t>
            </a:r>
            <a:endParaRPr lang="ru-RU" sz="2800" dirty="0"/>
          </a:p>
        </p:txBody>
      </p:sp>
      <p:sp>
        <p:nvSpPr>
          <p:cNvPr id="3" name="Содержимое 3"/>
          <p:cNvSpPr txBox="1">
            <a:spLocks/>
          </p:cNvSpPr>
          <p:nvPr/>
        </p:nvSpPr>
        <p:spPr>
          <a:xfrm>
            <a:off x="457200" y="1340768"/>
            <a:ext cx="8363272" cy="4392489"/>
          </a:xfrm>
          <a:prstGeom prst="rect">
            <a:avLst/>
          </a:prstGeom>
        </p:spPr>
        <p:txBody>
          <a:bodyPr anchor="ctr">
            <a:normAutofit/>
          </a:bodyPr>
          <a:lstStyle/>
          <a:p>
            <a:pPr marL="228600">
              <a:lnSpc>
                <a:spcPct val="115000"/>
              </a:lnSpc>
              <a:spcAft>
                <a:spcPts val="1000"/>
              </a:spcAft>
            </a:pPr>
            <a:r>
              <a:rPr lang="ru-RU" sz="1200" b="1" dirty="0" smtClean="0">
                <a:latin typeface="Tahoma regular"/>
                <a:ea typeface="Calibri"/>
                <a:cs typeface="Times New Roman"/>
              </a:rPr>
              <a:t>Обновленная версия спортивно-игрового комплекса «ПИРАМИДА» имеет несколько ключевых отличий от предыдущей версии:</a:t>
            </a:r>
            <a:endParaRPr lang="ru-RU" sz="1200" dirty="0" smtClean="0">
              <a:latin typeface="Tahoma regular"/>
              <a:ea typeface="Calibri"/>
              <a:cs typeface="Times New Roman"/>
            </a:endParaRPr>
          </a:p>
          <a:p>
            <a:pPr marL="342900" lvl="0" indent="-342900">
              <a:lnSpc>
                <a:spcPct val="115000"/>
              </a:lnSpc>
              <a:spcAft>
                <a:spcPts val="1000"/>
              </a:spcAft>
              <a:buFont typeface="Arial"/>
              <a:buChar char="•"/>
              <a:tabLst>
                <a:tab pos="457200" algn="l"/>
              </a:tabLst>
            </a:pPr>
            <a:r>
              <a:rPr lang="ru-RU" sz="1200" dirty="0" smtClean="0">
                <a:latin typeface="Tahoma regular"/>
                <a:ea typeface="Calibri"/>
                <a:cs typeface="Times New Roman"/>
              </a:rPr>
              <a:t> При изготовлении спорткомплекса</a:t>
            </a:r>
            <a:r>
              <a:rPr lang="en-US" sz="1200" dirty="0" smtClean="0">
                <a:latin typeface="Tahoma regular"/>
                <a:ea typeface="Calibri"/>
                <a:cs typeface="Times New Roman"/>
              </a:rPr>
              <a:t> </a:t>
            </a:r>
            <a:r>
              <a:rPr lang="ru-RU" sz="1200" dirty="0" smtClean="0">
                <a:latin typeface="Tahoma regular"/>
                <a:ea typeface="Calibri"/>
                <a:cs typeface="Times New Roman"/>
              </a:rPr>
              <a:t>применяются только </a:t>
            </a:r>
            <a:r>
              <a:rPr lang="ru-RU" sz="1200" b="1" dirty="0" smtClean="0">
                <a:latin typeface="Tahoma regular"/>
                <a:ea typeface="Calibri"/>
                <a:cs typeface="Times New Roman"/>
              </a:rPr>
              <a:t>безопасные</a:t>
            </a:r>
            <a:r>
              <a:rPr lang="ru-RU" sz="1200" dirty="0" smtClean="0">
                <a:latin typeface="Tahoma regular"/>
                <a:ea typeface="Calibri"/>
                <a:cs typeface="Times New Roman"/>
              </a:rPr>
              <a:t> </a:t>
            </a:r>
            <a:r>
              <a:rPr lang="ru-RU" sz="1200" b="1" dirty="0" smtClean="0">
                <a:latin typeface="Tahoma regular"/>
                <a:ea typeface="Calibri"/>
                <a:cs typeface="Times New Roman"/>
              </a:rPr>
              <a:t>материалы</a:t>
            </a:r>
            <a:r>
              <a:rPr lang="ru-RU" sz="1200" dirty="0" smtClean="0">
                <a:latin typeface="Tahoma regular"/>
                <a:ea typeface="Calibri"/>
                <a:cs typeface="Times New Roman"/>
              </a:rPr>
              <a:t> </a:t>
            </a:r>
            <a:r>
              <a:rPr lang="ru-RU" sz="1200" b="1" dirty="0" smtClean="0">
                <a:latin typeface="Tahoma regular"/>
                <a:ea typeface="Calibri"/>
                <a:cs typeface="Times New Roman"/>
              </a:rPr>
              <a:t>Европейских</a:t>
            </a:r>
            <a:r>
              <a:rPr lang="ru-RU" sz="1200" dirty="0" smtClean="0">
                <a:latin typeface="Tahoma regular"/>
                <a:ea typeface="Calibri"/>
                <a:cs typeface="Times New Roman"/>
              </a:rPr>
              <a:t> </a:t>
            </a:r>
            <a:r>
              <a:rPr lang="ru-RU" sz="1200" b="1" dirty="0" smtClean="0">
                <a:latin typeface="Tahoma regular"/>
                <a:ea typeface="Calibri"/>
                <a:cs typeface="Times New Roman"/>
              </a:rPr>
              <a:t>производителей</a:t>
            </a:r>
            <a:r>
              <a:rPr lang="ru-RU" sz="1200" dirty="0" smtClean="0">
                <a:latin typeface="Tahoma regular"/>
                <a:ea typeface="Calibri"/>
                <a:cs typeface="Times New Roman"/>
              </a:rPr>
              <a:t>, имеющие гигиенические сертификаты на выпускаемую продукцию, которая соответствует требованиям Евросоюза для категории товаров «Игрушка».</a:t>
            </a:r>
          </a:p>
          <a:p>
            <a:pPr marL="342900" lvl="0" indent="-342900">
              <a:lnSpc>
                <a:spcPct val="115000"/>
              </a:lnSpc>
              <a:spcAft>
                <a:spcPts val="1000"/>
              </a:spcAft>
              <a:buFont typeface="Arial"/>
              <a:buChar char="•"/>
              <a:tabLst>
                <a:tab pos="457200" algn="l"/>
              </a:tabLst>
            </a:pPr>
            <a:r>
              <a:rPr lang="ru-RU" sz="1200" dirty="0" smtClean="0">
                <a:latin typeface="Tahoma regular"/>
                <a:ea typeface="Calibri"/>
                <a:cs typeface="Times New Roman"/>
              </a:rPr>
              <a:t> Страховочное оборудование - маты и защитные оплетки, трек с мягкими бортиками, и мягкое навесное оборудование </a:t>
            </a:r>
            <a:r>
              <a:rPr lang="ru-RU" sz="1200" b="1" dirty="0" smtClean="0">
                <a:latin typeface="Tahoma regular"/>
                <a:ea typeface="Calibri"/>
                <a:cs typeface="Times New Roman"/>
              </a:rPr>
              <a:t>производится на территории Европы</a:t>
            </a:r>
            <a:r>
              <a:rPr lang="en-US" sz="1200" b="1" dirty="0" smtClean="0">
                <a:latin typeface="Tahoma regular"/>
                <a:ea typeface="Calibri"/>
                <a:cs typeface="Times New Roman"/>
              </a:rPr>
              <a:t> (EC)</a:t>
            </a:r>
            <a:r>
              <a:rPr lang="ru-RU" sz="1200" dirty="0" smtClean="0">
                <a:latin typeface="Tahoma regular"/>
                <a:ea typeface="Calibri"/>
                <a:cs typeface="Times New Roman"/>
              </a:rPr>
              <a:t>.</a:t>
            </a:r>
          </a:p>
          <a:p>
            <a:pPr marL="342900" lvl="0" indent="-342900">
              <a:lnSpc>
                <a:spcPct val="115000"/>
              </a:lnSpc>
              <a:spcAft>
                <a:spcPts val="1000"/>
              </a:spcAft>
              <a:buFont typeface="Arial"/>
              <a:buChar char="•"/>
              <a:tabLst>
                <a:tab pos="457200" algn="l"/>
              </a:tabLst>
            </a:pPr>
            <a:r>
              <a:rPr lang="ru-RU" sz="1200" dirty="0" smtClean="0">
                <a:latin typeface="Tahoma regular"/>
                <a:ea typeface="Calibri"/>
                <a:cs typeface="Times New Roman"/>
              </a:rPr>
              <a:t> Перекладины наклонной лесенки окрашены в 7 цветов радуги. Яркая расцветка всего спорткомплекса привлекает малышей и создает большой простор для моделирования разнообразных игровых ситуаций. С ребенком можно изучать цвета, шагая по ступенькам лестницы.</a:t>
            </a:r>
          </a:p>
          <a:p>
            <a:pPr marL="342900" lvl="0" indent="-342900">
              <a:lnSpc>
                <a:spcPct val="115000"/>
              </a:lnSpc>
              <a:spcAft>
                <a:spcPts val="1000"/>
              </a:spcAft>
              <a:buFont typeface="Arial"/>
              <a:buChar char="•"/>
              <a:tabLst>
                <a:tab pos="457200" algn="l"/>
              </a:tabLst>
            </a:pPr>
            <a:r>
              <a:rPr lang="ru-RU" sz="1200" dirty="0" smtClean="0">
                <a:latin typeface="Tahoma regular"/>
                <a:ea typeface="Calibri"/>
                <a:cs typeface="Times New Roman"/>
              </a:rPr>
              <a:t> Эстетичный внешний вид Пирамиды, достигается благодаря соответствию цветовой гаммы всех элементов каркаса.</a:t>
            </a:r>
          </a:p>
          <a:p>
            <a:pPr marL="342900" lvl="0" indent="-342900">
              <a:lnSpc>
                <a:spcPct val="115000"/>
              </a:lnSpc>
              <a:spcAft>
                <a:spcPts val="1000"/>
              </a:spcAft>
              <a:buFont typeface="Arial"/>
              <a:buChar char="•"/>
              <a:tabLst>
                <a:tab pos="457200" algn="l"/>
              </a:tabLst>
            </a:pPr>
            <a:r>
              <a:rPr lang="ru-RU" sz="1200" dirty="0" smtClean="0">
                <a:latin typeface="Tahoma regular"/>
                <a:ea typeface="Calibri"/>
                <a:cs typeface="Times New Roman"/>
              </a:rPr>
              <a:t> На лестнице с увеличенными окошками изменены расстояниями между перекладинами. Новые пропорции этой лестницы позволяют размещать трек с мягкими бортиками внутри каркаса комплекса, создавая дополнительный уровень под </a:t>
            </a:r>
            <a:r>
              <a:rPr lang="ru-RU" sz="1200" dirty="0" err="1" smtClean="0">
                <a:latin typeface="Tahoma regular"/>
                <a:ea typeface="Calibri"/>
                <a:cs typeface="Times New Roman"/>
              </a:rPr>
              <a:t>рукоходом</a:t>
            </a:r>
            <a:r>
              <a:rPr lang="ru-RU" sz="1200" dirty="0" smtClean="0">
                <a:latin typeface="Tahoma regular"/>
                <a:ea typeface="Calibri"/>
                <a:cs typeface="Times New Roman"/>
              </a:rPr>
              <a:t> с различными углами наклона к полу, что расширяет игровые комбинации внутри каркаса.</a:t>
            </a:r>
            <a:endParaRPr lang="ru-RU" sz="1200" dirty="0">
              <a:latin typeface="Tahoma regular"/>
              <a:ea typeface="Calibri"/>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dirty="0" smtClean="0"/>
              <a:t>O</a:t>
            </a:r>
            <a:r>
              <a:rPr lang="ru-RU" dirty="0" smtClean="0"/>
              <a:t>писание СК ПИРАМИДА</a:t>
            </a:r>
            <a:endParaRPr lang="ru-RU" dirty="0"/>
          </a:p>
        </p:txBody>
      </p:sp>
      <p:sp>
        <p:nvSpPr>
          <p:cNvPr id="4" name="Содержимое 3"/>
          <p:cNvSpPr>
            <a:spLocks noGrp="1"/>
          </p:cNvSpPr>
          <p:nvPr>
            <p:ph sz="half" idx="2"/>
          </p:nvPr>
        </p:nvSpPr>
        <p:spPr>
          <a:xfrm>
            <a:off x="457200" y="1484785"/>
            <a:ext cx="4040188" cy="4248472"/>
          </a:xfrm>
        </p:spPr>
        <p:txBody>
          <a:bodyPr anchor="ctr">
            <a:normAutofit lnSpcReduction="10000"/>
          </a:bodyPr>
          <a:lstStyle/>
          <a:p>
            <a:pPr marL="0" indent="0">
              <a:lnSpc>
                <a:spcPct val="115000"/>
              </a:lnSpc>
              <a:spcAft>
                <a:spcPts val="0"/>
              </a:spcAft>
              <a:buNone/>
            </a:pPr>
            <a:r>
              <a:rPr lang="ru-RU" sz="1050" dirty="0" smtClean="0">
                <a:latin typeface="Tahoma regular"/>
                <a:ea typeface="Calibri"/>
                <a:cs typeface="Times New Roman"/>
              </a:rPr>
              <a:t>Стандартный комплект СК  «ПИРАМИДА» состоит из следующих элементов:</a:t>
            </a:r>
          </a:p>
          <a:p>
            <a:pPr lvl="0">
              <a:lnSpc>
                <a:spcPct val="115000"/>
              </a:lnSpc>
              <a:buFont typeface="+mj-lt"/>
              <a:buAutoNum type="arabicPeriod"/>
              <a:tabLst>
                <a:tab pos="457200" algn="l"/>
              </a:tabLst>
            </a:pPr>
            <a:r>
              <a:rPr lang="ru-RU" sz="1050" dirty="0" smtClean="0">
                <a:latin typeface="Tahoma regular"/>
                <a:ea typeface="Calibri"/>
                <a:cs typeface="Times New Roman"/>
              </a:rPr>
              <a:t>Сборно-разборный металлический каркас</a:t>
            </a:r>
          </a:p>
          <a:p>
            <a:pPr lvl="0">
              <a:lnSpc>
                <a:spcPct val="115000"/>
              </a:lnSpc>
              <a:buFont typeface="+mj-lt"/>
              <a:buAutoNum type="arabicPeriod"/>
              <a:tabLst>
                <a:tab pos="457200" algn="l"/>
              </a:tabLst>
            </a:pPr>
            <a:r>
              <a:rPr lang="ru-RU" sz="1050" dirty="0" smtClean="0">
                <a:latin typeface="Tahoma regular"/>
                <a:ea typeface="Calibri"/>
                <a:cs typeface="Times New Roman"/>
              </a:rPr>
              <a:t>Страховочное оборудование в составе:</a:t>
            </a:r>
          </a:p>
          <a:p>
            <a:pPr lvl="0">
              <a:lnSpc>
                <a:spcPct val="115000"/>
              </a:lnSpc>
              <a:buFont typeface="Arial"/>
              <a:buChar char="•"/>
              <a:tabLst>
                <a:tab pos="678180" algn="l"/>
              </a:tabLst>
            </a:pPr>
            <a:r>
              <a:rPr lang="ru-RU" sz="1050" dirty="0" smtClean="0">
                <a:latin typeface="Tahoma regular"/>
                <a:ea typeface="Calibri"/>
                <a:cs typeface="Times New Roman"/>
              </a:rPr>
              <a:t>Мягкие защитные оплетки из противоскользящей ткани, устанавливаются на пять наклонных стоек каркаса</a:t>
            </a:r>
          </a:p>
          <a:p>
            <a:pPr lvl="0">
              <a:lnSpc>
                <a:spcPct val="115000"/>
              </a:lnSpc>
              <a:buFont typeface="Arial"/>
              <a:buChar char="•"/>
              <a:tabLst>
                <a:tab pos="678180" algn="l"/>
              </a:tabLst>
            </a:pPr>
            <a:r>
              <a:rPr lang="ru-RU" sz="1050" dirty="0" smtClean="0">
                <a:latin typeface="Tahoma regular"/>
                <a:ea typeface="Calibri"/>
                <a:cs typeface="Times New Roman"/>
              </a:rPr>
              <a:t>Складной страховочный мат прямоугольной формы с противоскользящим нижним покрытием и дополнительными мягкими оплетками для защиты напольных труб каркаса по длинной стороне мата.</a:t>
            </a:r>
          </a:p>
          <a:p>
            <a:pPr lvl="0">
              <a:lnSpc>
                <a:spcPct val="115000"/>
              </a:lnSpc>
              <a:buFont typeface="Arial"/>
              <a:buChar char="•"/>
              <a:tabLst>
                <a:tab pos="678180" algn="l"/>
              </a:tabLst>
            </a:pPr>
            <a:r>
              <a:rPr lang="ru-RU" sz="1050" dirty="0" smtClean="0">
                <a:latin typeface="Tahoma regular"/>
                <a:ea typeface="Calibri"/>
                <a:cs typeface="Times New Roman"/>
              </a:rPr>
              <a:t>Складной страховочный мат трапециевидной формы  с противоскользящим нижним покрытием.</a:t>
            </a:r>
          </a:p>
          <a:p>
            <a:pPr lvl="0">
              <a:lnSpc>
                <a:spcPct val="115000"/>
              </a:lnSpc>
              <a:buFont typeface="+mj-lt"/>
              <a:buAutoNum type="arabicPeriod"/>
              <a:tabLst>
                <a:tab pos="457200" algn="l"/>
              </a:tabLst>
            </a:pPr>
            <a:r>
              <a:rPr lang="ru-RU" sz="1050" dirty="0" smtClean="0">
                <a:latin typeface="Tahoma regular"/>
                <a:ea typeface="Calibri"/>
                <a:cs typeface="Times New Roman"/>
              </a:rPr>
              <a:t>Трек с мягкими бортиками для обучения ползанию и хождению по наклонной плоскости; трек может служить  в качестве горки при установке на каркас под большим углом наклона к уровню пола.</a:t>
            </a:r>
          </a:p>
          <a:p>
            <a:pPr lvl="0">
              <a:lnSpc>
                <a:spcPct val="115000"/>
              </a:lnSpc>
              <a:buFont typeface="+mj-lt"/>
              <a:buAutoNum type="arabicPeriod"/>
              <a:tabLst>
                <a:tab pos="457200" algn="l"/>
              </a:tabLst>
            </a:pPr>
            <a:r>
              <a:rPr lang="ru-RU" sz="1050" dirty="0" smtClean="0">
                <a:latin typeface="Tahoma regular"/>
                <a:ea typeface="Calibri"/>
                <a:cs typeface="Times New Roman"/>
              </a:rPr>
              <a:t>Кольца гимнастические на веревочных подвесках.</a:t>
            </a:r>
          </a:p>
          <a:p>
            <a:pPr lvl="0">
              <a:lnSpc>
                <a:spcPct val="115000"/>
              </a:lnSpc>
              <a:spcAft>
                <a:spcPts val="1000"/>
              </a:spcAft>
              <a:buFont typeface="+mj-lt"/>
              <a:buAutoNum type="arabicPeriod"/>
              <a:tabLst>
                <a:tab pos="457200" algn="l"/>
              </a:tabLst>
            </a:pPr>
            <a:r>
              <a:rPr lang="ru-RU" sz="1050" dirty="0" smtClean="0">
                <a:latin typeface="Tahoma regular"/>
                <a:ea typeface="Calibri"/>
                <a:cs typeface="Times New Roman"/>
              </a:rPr>
              <a:t>Инструкция по сборке и безопасности поведения детей на спорткомплексе. </a:t>
            </a:r>
          </a:p>
          <a:p>
            <a:pPr marL="0" indent="0">
              <a:lnSpc>
                <a:spcPct val="110000"/>
              </a:lnSpc>
              <a:spcBef>
                <a:spcPts val="100"/>
              </a:spcBef>
              <a:spcAft>
                <a:spcPts val="100"/>
              </a:spcAft>
              <a:buNone/>
            </a:pPr>
            <a:r>
              <a:rPr lang="ru-RU" sz="1050" dirty="0" smtClean="0">
                <a:latin typeface="Tahoma regular"/>
                <a:ea typeface="Calibri"/>
                <a:cs typeface="Times New Roman"/>
              </a:rPr>
              <a:t>Вес </a:t>
            </a:r>
            <a:r>
              <a:rPr lang="en-US" sz="1050" dirty="0" smtClean="0">
                <a:latin typeface="Tahoma regular"/>
                <a:ea typeface="Calibri"/>
                <a:cs typeface="Times New Roman"/>
              </a:rPr>
              <a:t>~ 27 </a:t>
            </a:r>
            <a:r>
              <a:rPr lang="ru-RU" sz="1050" dirty="0" smtClean="0">
                <a:latin typeface="Tahoma regular"/>
                <a:ea typeface="Calibri"/>
                <a:cs typeface="Times New Roman"/>
              </a:rPr>
              <a:t>кг. </a:t>
            </a:r>
          </a:p>
          <a:p>
            <a:pPr marL="0" indent="0">
              <a:lnSpc>
                <a:spcPct val="110000"/>
              </a:lnSpc>
              <a:spcBef>
                <a:spcPts val="100"/>
              </a:spcBef>
              <a:spcAft>
                <a:spcPts val="100"/>
              </a:spcAft>
              <a:buNone/>
            </a:pPr>
            <a:r>
              <a:rPr lang="ru-RU" sz="1050" dirty="0" smtClean="0">
                <a:latin typeface="Tahoma regular"/>
                <a:ea typeface="Calibri"/>
                <a:cs typeface="Times New Roman"/>
              </a:rPr>
              <a:t>Габариты для транспортировки (в разобранном виде) : 0,2 м/куб.</a:t>
            </a:r>
            <a:endParaRPr lang="ru-RU" sz="1050" dirty="0">
              <a:latin typeface="Tahoma regular"/>
              <a:ea typeface="Calibri"/>
              <a:cs typeface="Times New Roman"/>
            </a:endParaRPr>
          </a:p>
        </p:txBody>
      </p:sp>
      <p:sp>
        <p:nvSpPr>
          <p:cNvPr id="5" name="Текст 4"/>
          <p:cNvSpPr>
            <a:spLocks noGrp="1"/>
          </p:cNvSpPr>
          <p:nvPr>
            <p:ph type="body" sz="quarter" idx="3"/>
          </p:nvPr>
        </p:nvSpPr>
        <p:spPr/>
        <p:txBody>
          <a:bodyPr>
            <a:normAutofit fontScale="77500" lnSpcReduction="20000"/>
          </a:bodyPr>
          <a:lstStyle/>
          <a:p>
            <a:r>
              <a:rPr lang="ru-RU" dirty="0" smtClean="0"/>
              <a:t>Стандартная модель</a:t>
            </a:r>
          </a:p>
          <a:p>
            <a:r>
              <a:rPr lang="ru-RU" dirty="0" smtClean="0"/>
              <a:t>СК «ПИРАМИДА»</a:t>
            </a:r>
            <a:endParaRPr lang="ru-RU" dirty="0"/>
          </a:p>
        </p:txBody>
      </p:sp>
      <p:pic>
        <p:nvPicPr>
          <p:cNvPr id="9" name="Содержимое 8" descr="рис1.jpg"/>
          <p:cNvPicPr>
            <a:picLocks noGrp="1" noChangeAspect="1"/>
          </p:cNvPicPr>
          <p:nvPr>
            <p:ph sz="quarter" idx="4"/>
          </p:nvPr>
        </p:nvPicPr>
        <p:blipFill>
          <a:blip r:embed="rId2" cstate="print"/>
          <a:stretch>
            <a:fillRect/>
          </a:stretch>
        </p:blipFill>
        <p:spPr>
          <a:xfrm>
            <a:off x="4645025" y="2263843"/>
            <a:ext cx="4041775" cy="337965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57200" y="476672"/>
            <a:ext cx="4040188" cy="5256585"/>
          </a:xfrm>
        </p:spPr>
        <p:txBody>
          <a:bodyPr anchor="ctr">
            <a:normAutofit lnSpcReduction="10000"/>
          </a:bodyPr>
          <a:lstStyle/>
          <a:p>
            <a:pPr marL="0" indent="0">
              <a:lnSpc>
                <a:spcPct val="115000"/>
              </a:lnSpc>
              <a:spcAft>
                <a:spcPts val="0"/>
              </a:spcAft>
              <a:buNone/>
            </a:pPr>
            <a:r>
              <a:rPr lang="ru-RU" sz="1050" dirty="0" smtClean="0">
                <a:latin typeface="Tahoma regular"/>
                <a:ea typeface="Calibri"/>
                <a:cs typeface="Times New Roman"/>
              </a:rPr>
              <a:t>Имеет форму усеченной пирамиды. По своим прочностным характеристикам каркас выдерживает вес взрослого человека и устойчив к опрокидыванию при применении, например, качелей. Занимаемая площадь</a:t>
            </a:r>
            <a:r>
              <a:rPr lang="en-US" sz="1050" dirty="0" smtClean="0">
                <a:latin typeface="Tahoma regular"/>
                <a:ea typeface="Calibri"/>
                <a:cs typeface="Times New Roman"/>
              </a:rPr>
              <a:t> S1</a:t>
            </a:r>
            <a:r>
              <a:rPr lang="ru-RU" sz="1050" dirty="0" smtClean="0">
                <a:latin typeface="Tahoma regular"/>
                <a:ea typeface="Calibri"/>
                <a:cs typeface="Times New Roman"/>
              </a:rPr>
              <a:t>,3 м/кв. Высота</a:t>
            </a:r>
            <a:r>
              <a:rPr lang="en-US" sz="1050" dirty="0" smtClean="0">
                <a:latin typeface="Tahoma regular"/>
                <a:ea typeface="Calibri"/>
                <a:cs typeface="Times New Roman"/>
              </a:rPr>
              <a:t> </a:t>
            </a:r>
            <a:r>
              <a:rPr lang="en-US" sz="1050" dirty="0" smtClean="0">
                <a:latin typeface="Tahoma regular"/>
                <a:ea typeface="Calibri"/>
                <a:cs typeface="Times New Roman"/>
              </a:rPr>
              <a:t>1</a:t>
            </a:r>
            <a:r>
              <a:rPr lang="ru-RU" sz="1050" dirty="0" smtClean="0">
                <a:latin typeface="Tahoma regular"/>
                <a:ea typeface="Calibri"/>
                <a:cs typeface="Times New Roman"/>
              </a:rPr>
              <a:t>0</a:t>
            </a:r>
            <a:r>
              <a:rPr lang="en-US" sz="1050" dirty="0" smtClean="0">
                <a:latin typeface="Tahoma regular"/>
                <a:ea typeface="Calibri"/>
                <a:cs typeface="Times New Roman"/>
              </a:rPr>
              <a:t>0 </a:t>
            </a:r>
            <a:r>
              <a:rPr lang="ru-RU" sz="1050" dirty="0" smtClean="0">
                <a:latin typeface="Tahoma regular"/>
                <a:ea typeface="Calibri"/>
                <a:cs typeface="Times New Roman"/>
              </a:rPr>
              <a:t>см. Не требует крепления к какой либо поверхности. Полностью разборная конструкция. В разобранном виде имеет габариты 130Х12Х10 см. Вес</a:t>
            </a:r>
            <a:r>
              <a:rPr lang="en-US" sz="1050" dirty="0" smtClean="0">
                <a:latin typeface="Tahoma regular"/>
                <a:ea typeface="Calibri"/>
                <a:cs typeface="Times New Roman"/>
              </a:rPr>
              <a:t>~ 12,4 </a:t>
            </a:r>
            <a:r>
              <a:rPr lang="ru-RU" sz="1050" dirty="0" smtClean="0">
                <a:latin typeface="Tahoma regular"/>
                <a:ea typeface="Calibri"/>
                <a:cs typeface="Times New Roman"/>
              </a:rPr>
              <a:t>кг. Изготовлен из стальных труб. Диаметр труб равен 19мм, что создает комфортные условия для обхватывания рукой маленького ребенка. Трубы каркаса в местах сопряжений между собой </a:t>
            </a:r>
            <a:r>
              <a:rPr lang="ru-RU" sz="1050" dirty="0" smtClean="0">
                <a:latin typeface="Tahoma regular"/>
                <a:ea typeface="Calibri"/>
                <a:cs typeface="Times New Roman"/>
              </a:rPr>
              <a:t>имеют или </a:t>
            </a:r>
            <a:r>
              <a:rPr lang="ru-RU" sz="1050" dirty="0" smtClean="0">
                <a:latin typeface="Tahoma regular"/>
                <a:ea typeface="Calibri"/>
                <a:cs typeface="Times New Roman"/>
              </a:rPr>
              <a:t>сварные соединения, или аккуратные пластиковые переходные элементы, предотвращающие прокручивание. Окрашен высокопрочными, безопасными порошковыми красками европейского производства. Цветовое решение каркаса выполнено в четырех основных цветах: красный, желтый, синий, зеленый и дополнено лесенкой-радугой. Семь горизонтальных ступеней лесенки окрашены в семь цветов радуги. Яркая, привлекательная окраска, создает побуждающую к активным действиям атмосферу и является дополнительным развивающим элементом. Каркас рассчитан на многократную сборку/разборку. Пластиковые втулки для крепежных винтов, в случае износа, легко меняются в домашних условиях на новые. </a:t>
            </a:r>
          </a:p>
          <a:p>
            <a:pPr marL="457200">
              <a:lnSpc>
                <a:spcPct val="115000"/>
              </a:lnSpc>
              <a:spcAft>
                <a:spcPts val="0"/>
              </a:spcAft>
              <a:buNone/>
            </a:pPr>
            <a:r>
              <a:rPr lang="ru-RU" sz="1050" b="1" u="sng" dirty="0" smtClean="0">
                <a:latin typeface="Tahoma regular"/>
                <a:ea typeface="Calibri"/>
                <a:cs typeface="Times New Roman"/>
              </a:rPr>
              <a:t>Элементы каркаса:</a:t>
            </a:r>
          </a:p>
          <a:p>
            <a:pPr lvl="0">
              <a:lnSpc>
                <a:spcPct val="115000"/>
              </a:lnSpc>
              <a:buFont typeface="Symbol"/>
              <a:buChar char=""/>
            </a:pPr>
            <a:r>
              <a:rPr lang="ru-RU" sz="1050" dirty="0" smtClean="0">
                <a:latin typeface="Tahoma regular"/>
                <a:ea typeface="Calibri"/>
                <a:cs typeface="Times New Roman"/>
              </a:rPr>
              <a:t>шведская стенка, </a:t>
            </a:r>
          </a:p>
          <a:p>
            <a:pPr lvl="0">
              <a:lnSpc>
                <a:spcPct val="115000"/>
              </a:lnSpc>
              <a:buFont typeface="Symbol"/>
              <a:buChar char=""/>
            </a:pPr>
            <a:r>
              <a:rPr lang="ru-RU" sz="1050" dirty="0" smtClean="0">
                <a:latin typeface="Tahoma regular"/>
                <a:ea typeface="Calibri"/>
                <a:cs typeface="Times New Roman"/>
              </a:rPr>
              <a:t>рукоход (брахиация), </a:t>
            </a:r>
          </a:p>
          <a:p>
            <a:pPr lvl="0">
              <a:lnSpc>
                <a:spcPct val="115000"/>
              </a:lnSpc>
              <a:spcAft>
                <a:spcPts val="1000"/>
              </a:spcAft>
              <a:buFont typeface="Symbol"/>
              <a:buChar char=""/>
            </a:pPr>
            <a:r>
              <a:rPr lang="ru-RU" sz="1050" dirty="0" smtClean="0">
                <a:latin typeface="Tahoma regular"/>
                <a:ea typeface="Calibri"/>
                <a:cs typeface="Times New Roman"/>
              </a:rPr>
              <a:t>лесенка с увеличенными расстояниями между перекладинами.</a:t>
            </a:r>
          </a:p>
          <a:p>
            <a:endParaRPr lang="ru-RU" sz="1050" dirty="0"/>
          </a:p>
        </p:txBody>
      </p:sp>
      <p:sp>
        <p:nvSpPr>
          <p:cNvPr id="5" name="Текст 4"/>
          <p:cNvSpPr>
            <a:spLocks noGrp="1"/>
          </p:cNvSpPr>
          <p:nvPr>
            <p:ph type="body" sz="quarter" idx="3"/>
          </p:nvPr>
        </p:nvSpPr>
        <p:spPr>
          <a:xfrm>
            <a:off x="4572000" y="548680"/>
            <a:ext cx="4041775" cy="639762"/>
          </a:xfrm>
        </p:spPr>
        <p:txBody>
          <a:bodyPr>
            <a:normAutofit fontScale="92500" lnSpcReduction="20000"/>
          </a:bodyPr>
          <a:lstStyle/>
          <a:p>
            <a:pPr lvl="0"/>
            <a:r>
              <a:rPr lang="ru-RU" dirty="0" smtClean="0">
                <a:latin typeface="Tahoma regular"/>
                <a:ea typeface="Calibri"/>
                <a:cs typeface="Times New Roman"/>
              </a:rPr>
              <a:t>Сборно-разборный металлический каркас</a:t>
            </a:r>
          </a:p>
        </p:txBody>
      </p:sp>
      <p:pic>
        <p:nvPicPr>
          <p:cNvPr id="7" name="Содержимое 6" descr="Каркас нов.png"/>
          <p:cNvPicPr>
            <a:picLocks noGrp="1" noChangeAspect="1"/>
          </p:cNvPicPr>
          <p:nvPr>
            <p:ph sz="quarter" idx="4"/>
          </p:nvPr>
        </p:nvPicPr>
        <p:blipFill>
          <a:blip r:embed="rId2" cstate="print"/>
          <a:stretch>
            <a:fillRect/>
          </a:stretch>
        </p:blipFill>
        <p:spPr>
          <a:xfrm>
            <a:off x="4644008" y="1484784"/>
            <a:ext cx="4365043" cy="41036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ndrey\Desktop\BIOM.LV\Сертификация ЕС\Мат трапеция.JPG"/>
          <p:cNvPicPr>
            <a:picLocks noChangeAspect="1" noChangeArrowheads="1"/>
          </p:cNvPicPr>
          <p:nvPr/>
        </p:nvPicPr>
        <p:blipFill>
          <a:blip r:embed="rId2" cstate="print"/>
          <a:srcRect/>
          <a:stretch>
            <a:fillRect/>
          </a:stretch>
        </p:blipFill>
        <p:spPr bwMode="auto">
          <a:xfrm>
            <a:off x="4355976" y="4365104"/>
            <a:ext cx="3635345" cy="1754531"/>
          </a:xfrm>
          <a:prstGeom prst="rect">
            <a:avLst/>
          </a:prstGeom>
          <a:noFill/>
        </p:spPr>
      </p:pic>
      <p:pic>
        <p:nvPicPr>
          <p:cNvPr id="1029" name="Picture 5" descr="C:\Users\Andrey\Desktop\BIOM.LV\Сертификация ЕС\Оплетки.jpg"/>
          <p:cNvPicPr>
            <a:picLocks noChangeAspect="1" noChangeArrowheads="1"/>
          </p:cNvPicPr>
          <p:nvPr/>
        </p:nvPicPr>
        <p:blipFill>
          <a:blip r:embed="rId3" cstate="print"/>
          <a:srcRect/>
          <a:stretch>
            <a:fillRect/>
          </a:stretch>
        </p:blipFill>
        <p:spPr bwMode="auto">
          <a:xfrm>
            <a:off x="6228184" y="2641892"/>
            <a:ext cx="2808311" cy="1867228"/>
          </a:xfrm>
          <a:prstGeom prst="rect">
            <a:avLst/>
          </a:prstGeom>
          <a:noFill/>
        </p:spPr>
      </p:pic>
      <p:sp>
        <p:nvSpPr>
          <p:cNvPr id="4" name="Содержимое 3"/>
          <p:cNvSpPr>
            <a:spLocks noGrp="1"/>
          </p:cNvSpPr>
          <p:nvPr>
            <p:ph sz="half" idx="2"/>
          </p:nvPr>
        </p:nvSpPr>
        <p:spPr>
          <a:xfrm>
            <a:off x="457200" y="548681"/>
            <a:ext cx="4040188" cy="5184576"/>
          </a:xfrm>
        </p:spPr>
        <p:txBody>
          <a:bodyPr vert="horz" lIns="91440" tIns="45720" rIns="91440" bIns="45720" rtlCol="0" anchor="ctr">
            <a:noAutofit/>
          </a:bodyPr>
          <a:lstStyle/>
          <a:p>
            <a:pPr marL="0" indent="0">
              <a:lnSpc>
                <a:spcPct val="115000"/>
              </a:lnSpc>
              <a:spcAft>
                <a:spcPts val="0"/>
              </a:spcAft>
              <a:buNone/>
            </a:pPr>
            <a:r>
              <a:rPr lang="ru-RU" sz="1050" dirty="0" smtClean="0">
                <a:latin typeface="Tahoma regular"/>
                <a:ea typeface="Calibri"/>
                <a:cs typeface="Times New Roman"/>
              </a:rPr>
              <a:t>Производится в Европе  (ЕС) из Европейских сертифицированных материалов. Поверхности выполнены из синтетических тканей, сырьё для производства которых НЕ СОДЕРЖИТ в своем составе ФТАЛАТЫ. Эти ткани допущены по нормам безопасности ЕС к применению в детских изделиях и для целей медицины. Поверхность ткани может мыться мыльными растворами. Ткани без запаха, имеют яркие цвета и приятную на ощупь поверхность. При изготовлении, частично используются особые, противоскользящие ткани, повышающие безопасность использования спорткомплекса. Ткань не скользит практически на любой поверхности. Маты имеют складную конструкцию, что создает дополнительные игровые возможности, облегчает их хранение и транспортировку, а так же сокращает расходы на доставку.  Общий вес 5,8 кг</a:t>
            </a:r>
          </a:p>
          <a:p>
            <a:pPr marL="457200">
              <a:lnSpc>
                <a:spcPct val="115000"/>
              </a:lnSpc>
              <a:spcAft>
                <a:spcPts val="0"/>
              </a:spcAft>
              <a:buNone/>
            </a:pPr>
            <a:r>
              <a:rPr lang="ru-RU" sz="1050" b="1" dirty="0" smtClean="0">
                <a:latin typeface="Tahoma regular"/>
                <a:ea typeface="Calibri"/>
                <a:cs typeface="Times New Roman"/>
              </a:rPr>
              <a:t>Элементы страховочного оборудования:   </a:t>
            </a:r>
          </a:p>
          <a:p>
            <a:pPr lvl="0">
              <a:lnSpc>
                <a:spcPct val="115000"/>
              </a:lnSpc>
              <a:buFont typeface="Symbol"/>
              <a:buChar char=""/>
            </a:pPr>
            <a:r>
              <a:rPr lang="ru-RU" sz="1050" dirty="0" smtClean="0">
                <a:latin typeface="Tahoma regular"/>
                <a:ea typeface="Calibri"/>
                <a:cs typeface="Times New Roman"/>
              </a:rPr>
              <a:t>Мягкие защитные оплетки из противоскользящей ткани, устанавливаются на пять наклонных стоек каркаса в момент сборки, и фиксируются на них при помощи застежки молния.</a:t>
            </a:r>
          </a:p>
          <a:p>
            <a:pPr lvl="0">
              <a:lnSpc>
                <a:spcPct val="115000"/>
              </a:lnSpc>
              <a:buFont typeface="Symbol"/>
              <a:buChar char=""/>
            </a:pPr>
            <a:r>
              <a:rPr lang="ru-RU" sz="1050" dirty="0" smtClean="0">
                <a:latin typeface="Tahoma regular"/>
                <a:ea typeface="Calibri"/>
                <a:cs typeface="Times New Roman"/>
              </a:rPr>
              <a:t>Складной страховочный мат прямоугольной формы, с противоскользящим нижним покрытием и дополнительной мягкой защитой напольных труб каркаса по длинным сторонам мата, что обеспечивает дополнительную безопасность для ног ребенка. Мат надежно фиксируется в вертикальном положении на каркасе в его  перевернутом положении.</a:t>
            </a:r>
          </a:p>
          <a:p>
            <a:pPr lvl="0">
              <a:lnSpc>
                <a:spcPct val="115000"/>
              </a:lnSpc>
              <a:spcAft>
                <a:spcPts val="1000"/>
              </a:spcAft>
              <a:buFont typeface="Symbol"/>
              <a:buChar char=""/>
            </a:pPr>
            <a:r>
              <a:rPr lang="ru-RU" sz="1050" dirty="0" smtClean="0">
                <a:latin typeface="Tahoma regular"/>
                <a:ea typeface="Calibri"/>
                <a:cs typeface="Times New Roman"/>
              </a:rPr>
              <a:t>Складной страховочный мат трапециевидной формы  с противоскользящим нижним покрытием.</a:t>
            </a:r>
          </a:p>
          <a:p>
            <a:endParaRPr lang="ru-RU" sz="1050" dirty="0" smtClean="0">
              <a:latin typeface="Tahoma regular"/>
              <a:ea typeface="Calibri"/>
              <a:cs typeface="Times New Roman"/>
            </a:endParaRPr>
          </a:p>
        </p:txBody>
      </p:sp>
      <p:sp>
        <p:nvSpPr>
          <p:cNvPr id="5" name="Текст 4"/>
          <p:cNvSpPr>
            <a:spLocks noGrp="1"/>
          </p:cNvSpPr>
          <p:nvPr>
            <p:ph type="body" sz="quarter" idx="3"/>
          </p:nvPr>
        </p:nvSpPr>
        <p:spPr>
          <a:xfrm>
            <a:off x="4572000" y="556990"/>
            <a:ext cx="4041775" cy="639762"/>
          </a:xfrm>
        </p:spPr>
        <p:txBody>
          <a:bodyPr/>
          <a:lstStyle/>
          <a:p>
            <a:pPr marL="0" lvl="1"/>
            <a:r>
              <a:rPr lang="ru-RU" dirty="0" smtClean="0"/>
              <a:t>Страховочное оборудование</a:t>
            </a:r>
          </a:p>
        </p:txBody>
      </p:sp>
      <p:pic>
        <p:nvPicPr>
          <p:cNvPr id="1027" name="Picture 3" descr="C:\Users\Andrey\Desktop\BIOM.LV\Сертификация ЕС\Мат прямоуг2.JPG"/>
          <p:cNvPicPr>
            <a:picLocks noGrp="1" noChangeAspect="1" noChangeArrowheads="1"/>
          </p:cNvPicPr>
          <p:nvPr>
            <p:ph sz="quarter" idx="4"/>
          </p:nvPr>
        </p:nvPicPr>
        <p:blipFill>
          <a:blip r:embed="rId4" cstate="print"/>
          <a:srcRect/>
          <a:stretch>
            <a:fillRect/>
          </a:stretch>
        </p:blipFill>
        <p:spPr bwMode="auto">
          <a:xfrm>
            <a:off x="4572000" y="1196752"/>
            <a:ext cx="3600400" cy="16586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drey\Desktop\BIOM.LV\Сертификация ЕС\гимнастические желтые.jpg"/>
          <p:cNvPicPr>
            <a:picLocks noChangeAspect="1" noChangeArrowheads="1"/>
          </p:cNvPicPr>
          <p:nvPr/>
        </p:nvPicPr>
        <p:blipFill>
          <a:blip r:embed="rId2" cstate="print"/>
          <a:srcRect/>
          <a:stretch>
            <a:fillRect/>
          </a:stretch>
        </p:blipFill>
        <p:spPr bwMode="auto">
          <a:xfrm>
            <a:off x="1979712" y="4077072"/>
            <a:ext cx="2376264" cy="1782198"/>
          </a:xfrm>
          <a:prstGeom prst="rect">
            <a:avLst/>
          </a:prstGeom>
          <a:noFill/>
        </p:spPr>
      </p:pic>
      <p:sp>
        <p:nvSpPr>
          <p:cNvPr id="4" name="Содержимое 3"/>
          <p:cNvSpPr>
            <a:spLocks noGrp="1"/>
          </p:cNvSpPr>
          <p:nvPr>
            <p:ph sz="half" idx="2"/>
          </p:nvPr>
        </p:nvSpPr>
        <p:spPr>
          <a:xfrm>
            <a:off x="457200" y="548681"/>
            <a:ext cx="3970784" cy="3240359"/>
          </a:xfrm>
        </p:spPr>
        <p:txBody>
          <a:bodyPr anchor="t">
            <a:normAutofit/>
          </a:bodyPr>
          <a:lstStyle/>
          <a:p>
            <a:pPr marL="0" indent="0">
              <a:buNone/>
            </a:pPr>
            <a:r>
              <a:rPr lang="ru-RU" sz="1050" dirty="0" smtClean="0">
                <a:latin typeface="Tahoma regular"/>
                <a:ea typeface="Calibri"/>
                <a:cs typeface="Times New Roman"/>
              </a:rPr>
              <a:t>Производится в Европе из экологически чистой, влагостойкой, ламинированной березовой фанеры Европейского производителя, яркого цвета, устойчивой к УФ излучению и не выгорающей на солнце. Мягкие </a:t>
            </a:r>
            <a:r>
              <a:rPr lang="ru-RU" sz="1050" dirty="0" smtClean="0">
                <a:latin typeface="Tahoma regular"/>
                <a:ea typeface="Calibri"/>
                <a:cs typeface="Times New Roman"/>
              </a:rPr>
              <a:t>бортики Трека обтянуты синтетическими тканями. Ткани </a:t>
            </a:r>
            <a:r>
              <a:rPr lang="ru-RU" sz="1050" b="1" dirty="0">
                <a:latin typeface="Tahoma regular"/>
                <a:ea typeface="Calibri"/>
                <a:cs typeface="Times New Roman"/>
              </a:rPr>
              <a:t>в своем составе НЕ </a:t>
            </a:r>
            <a:r>
              <a:rPr lang="ru-RU" sz="1050" b="1" dirty="0" smtClean="0">
                <a:latin typeface="Tahoma regular"/>
                <a:ea typeface="Calibri"/>
                <a:cs typeface="Times New Roman"/>
              </a:rPr>
              <a:t>СОДЕРЖАТ ФТАЛАТЫ</a:t>
            </a:r>
            <a:r>
              <a:rPr lang="ru-RU" sz="1050" b="1" dirty="0" smtClean="0">
                <a:latin typeface="Tahoma regular"/>
                <a:ea typeface="Calibri"/>
                <a:cs typeface="Times New Roman"/>
              </a:rPr>
              <a:t>.</a:t>
            </a:r>
            <a:r>
              <a:rPr lang="ru-RU" sz="1050" dirty="0" smtClean="0">
                <a:latin typeface="Tahoma regular"/>
                <a:ea typeface="Calibri"/>
                <a:cs typeface="Times New Roman"/>
              </a:rPr>
              <a:t> Бортики контрастируют по цвету с основной поверхностью Трека, что позволяет ребенку выделять их взглядом в движении, тем самым повышается безопасность в процессе игры на </a:t>
            </a:r>
            <a:r>
              <a:rPr lang="ru-RU" sz="1050" dirty="0" smtClean="0">
                <a:latin typeface="Tahoma regular"/>
                <a:ea typeface="Calibri"/>
                <a:cs typeface="Times New Roman"/>
              </a:rPr>
              <a:t>Треке</a:t>
            </a:r>
            <a:r>
              <a:rPr lang="ru-RU" sz="1050" dirty="0" smtClean="0">
                <a:latin typeface="Tahoma regular"/>
                <a:ea typeface="Calibri"/>
                <a:cs typeface="Times New Roman"/>
              </a:rPr>
              <a:t>. Трек комплектуется пластиковыми клипсами для фиксации на металлических перекладинах каркаса. Имеет габаритные размеры.</a:t>
            </a:r>
            <a:r>
              <a:rPr lang="en-US" sz="1050" dirty="0" smtClean="0">
                <a:latin typeface="Tahoma regular"/>
                <a:ea typeface="Calibri"/>
                <a:cs typeface="Times New Roman"/>
              </a:rPr>
              <a:t>12</a:t>
            </a:r>
            <a:r>
              <a:rPr lang="ru-RU" sz="1050" dirty="0" smtClean="0">
                <a:latin typeface="Tahoma regular"/>
                <a:ea typeface="Calibri"/>
                <a:cs typeface="Times New Roman"/>
              </a:rPr>
              <a:t>5Х45 см. Вес 6 кг.</a:t>
            </a:r>
            <a:endParaRPr lang="ru-RU" sz="1050" dirty="0">
              <a:latin typeface="Tahoma regular"/>
            </a:endParaRPr>
          </a:p>
        </p:txBody>
      </p:sp>
      <p:sp>
        <p:nvSpPr>
          <p:cNvPr id="5" name="Текст 4"/>
          <p:cNvSpPr>
            <a:spLocks noGrp="1"/>
          </p:cNvSpPr>
          <p:nvPr>
            <p:ph type="body" sz="quarter" idx="3"/>
          </p:nvPr>
        </p:nvSpPr>
        <p:spPr>
          <a:xfrm>
            <a:off x="4572000" y="548680"/>
            <a:ext cx="4041775" cy="639762"/>
          </a:xfrm>
        </p:spPr>
        <p:txBody>
          <a:bodyPr>
            <a:normAutofit fontScale="92500" lnSpcReduction="20000"/>
          </a:bodyPr>
          <a:lstStyle/>
          <a:p>
            <a:r>
              <a:rPr lang="ru-RU" dirty="0" smtClean="0"/>
              <a:t>Трек с мягкими бортиками</a:t>
            </a:r>
            <a:endParaRPr lang="ru-RU" dirty="0"/>
          </a:p>
        </p:txBody>
      </p:sp>
      <p:pic>
        <p:nvPicPr>
          <p:cNvPr id="7" name="Содержимое 6" descr="Горка.jpg"/>
          <p:cNvPicPr>
            <a:picLocks noGrp="1" noChangeAspect="1"/>
          </p:cNvPicPr>
          <p:nvPr>
            <p:ph sz="quarter" idx="4"/>
          </p:nvPr>
        </p:nvPicPr>
        <p:blipFill>
          <a:blip r:embed="rId3" cstate="print"/>
          <a:stretch>
            <a:fillRect/>
          </a:stretch>
        </p:blipFill>
        <p:spPr>
          <a:xfrm>
            <a:off x="4572001" y="1196753"/>
            <a:ext cx="4032447" cy="2664295"/>
          </a:xfrm>
        </p:spPr>
      </p:pic>
      <p:sp>
        <p:nvSpPr>
          <p:cNvPr id="8" name="Текст 4"/>
          <p:cNvSpPr>
            <a:spLocks noGrp="1"/>
          </p:cNvSpPr>
          <p:nvPr>
            <p:ph type="body" sz="quarter" idx="3"/>
          </p:nvPr>
        </p:nvSpPr>
        <p:spPr>
          <a:xfrm>
            <a:off x="395536" y="3429000"/>
            <a:ext cx="4041775" cy="639762"/>
          </a:xfrm>
        </p:spPr>
        <p:txBody>
          <a:bodyPr>
            <a:normAutofit fontScale="92500" lnSpcReduction="20000"/>
          </a:bodyPr>
          <a:lstStyle/>
          <a:p>
            <a:r>
              <a:rPr lang="ru-RU" dirty="0" smtClean="0"/>
              <a:t>Кольца гимнастические на веревочных подвесках</a:t>
            </a:r>
            <a:endParaRPr lang="ru-RU" dirty="0"/>
          </a:p>
        </p:txBody>
      </p:sp>
      <p:sp>
        <p:nvSpPr>
          <p:cNvPr id="10" name="Содержимое 3"/>
          <p:cNvSpPr txBox="1">
            <a:spLocks/>
          </p:cNvSpPr>
          <p:nvPr/>
        </p:nvSpPr>
        <p:spPr>
          <a:xfrm>
            <a:off x="4788024" y="3429000"/>
            <a:ext cx="3970784" cy="3240359"/>
          </a:xfrm>
          <a:prstGeom prst="rect">
            <a:avLst/>
          </a:prstGeom>
        </p:spPr>
        <p:txBody>
          <a:bodyPr vert="horz" lIns="91440" tIns="45720" rIns="91440" bIns="45720" rtlCol="0" anchor="ctr">
            <a:normAutofit/>
          </a:bodyPr>
          <a:lstStyle/>
          <a:p>
            <a:r>
              <a:rPr lang="ru-RU" sz="1050" dirty="0" smtClean="0">
                <a:latin typeface="Tahoma regular"/>
              </a:rPr>
              <a:t>Легкие, яркие, диаметр удобный для рук ребенка. Безопасные - изготовлены в России из пищевого полиэтилена.</a:t>
            </a:r>
            <a:endParaRPr lang="ru-RU" sz="1050" dirty="0">
              <a:latin typeface="Tahoma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kacheli1.jpg"/>
          <p:cNvPicPr>
            <a:picLocks noGrp="1" noChangeAspect="1"/>
          </p:cNvPicPr>
          <p:nvPr>
            <p:ph idx="1"/>
          </p:nvPr>
        </p:nvPicPr>
        <p:blipFill>
          <a:blip r:embed="rId3" cstate="print"/>
          <a:stretch>
            <a:fillRect/>
          </a:stretch>
        </p:blipFill>
        <p:spPr>
          <a:xfrm>
            <a:off x="6012160" y="3212976"/>
            <a:ext cx="2449041" cy="2260653"/>
          </a:xfrm>
        </p:spPr>
      </p:pic>
      <p:sp>
        <p:nvSpPr>
          <p:cNvPr id="7" name="Текст 6"/>
          <p:cNvSpPr>
            <a:spLocks noGrp="1"/>
          </p:cNvSpPr>
          <p:nvPr>
            <p:ph type="body" sz="half" idx="2"/>
          </p:nvPr>
        </p:nvSpPr>
        <p:spPr/>
        <p:txBody>
          <a:bodyPr vert="horz" lIns="91440" tIns="45720" rIns="91440" bIns="45720" rtlCol="0" anchor="ctr">
            <a:normAutofit fontScale="85000" lnSpcReduction="20000"/>
          </a:bodyPr>
          <a:lstStyle/>
          <a:p>
            <a:pPr marL="342900" lvl="0" indent="-342900">
              <a:buFont typeface="+mj-lt"/>
              <a:buAutoNum type="arabicPeriod"/>
            </a:pPr>
            <a:r>
              <a:rPr lang="ru-RU" sz="1800" dirty="0" smtClean="0"/>
              <a:t>Качели деревянные, подвесные.</a:t>
            </a:r>
          </a:p>
          <a:p>
            <a:pPr marL="342900" lvl="0" indent="-342900">
              <a:buFont typeface="+mj-lt"/>
              <a:buAutoNum type="arabicPeriod"/>
            </a:pPr>
            <a:r>
              <a:rPr lang="ru-RU" sz="1800" dirty="0" smtClean="0"/>
              <a:t>Сеть большая, для лазания, трапециевидная. Изготовлена из полиамидного </a:t>
            </a:r>
            <a:r>
              <a:rPr lang="ru-RU" sz="1800" dirty="0" err="1" smtClean="0"/>
              <a:t>трехпрядного</a:t>
            </a:r>
            <a:r>
              <a:rPr lang="ru-RU" sz="1800" dirty="0" smtClean="0"/>
              <a:t> каната толщиной 13мм. Закрывает боковую вертикальную сторону в виде трапеции. Может использоваться как сеть-гнездо при нахождении каркаса в положении на боку.</a:t>
            </a:r>
          </a:p>
          <a:p>
            <a:pPr marL="342900" lvl="0" indent="-342900">
              <a:buFont typeface="+mj-lt"/>
              <a:buAutoNum type="arabicPeriod"/>
            </a:pPr>
            <a:r>
              <a:rPr lang="ru-RU" sz="1800" dirty="0" smtClean="0"/>
              <a:t>Трапеция деревянная на веревочных подвесках.</a:t>
            </a:r>
          </a:p>
          <a:p>
            <a:pPr marL="342900" lvl="0" indent="-342900">
              <a:buFont typeface="+mj-lt"/>
              <a:buAutoNum type="arabicPeriod"/>
            </a:pPr>
            <a:r>
              <a:rPr lang="ru-RU" sz="1800" dirty="0" smtClean="0"/>
              <a:t>Лесенка подвесная с деревянными ступеньками, 5 штук перекладин с шагом 16см.</a:t>
            </a:r>
            <a:endParaRPr lang="ru-RU" sz="1800" dirty="0"/>
          </a:p>
        </p:txBody>
      </p:sp>
      <p:pic>
        <p:nvPicPr>
          <p:cNvPr id="1026" name="Picture 2" descr="C:\Users\Andrey\AppData\Local\Microsoft\Windows\Temporary Internet Files\Content.Outlook\1HSH3MDM\Сетка_2.JPG"/>
          <p:cNvPicPr>
            <a:picLocks noChangeAspect="1" noChangeArrowheads="1"/>
          </p:cNvPicPr>
          <p:nvPr/>
        </p:nvPicPr>
        <p:blipFill>
          <a:blip r:embed="rId4" cstate="print"/>
          <a:srcRect/>
          <a:stretch>
            <a:fillRect/>
          </a:stretch>
        </p:blipFill>
        <p:spPr bwMode="auto">
          <a:xfrm>
            <a:off x="5076056" y="1412776"/>
            <a:ext cx="4032448" cy="2268252"/>
          </a:xfrm>
          <a:prstGeom prst="rect">
            <a:avLst/>
          </a:prstGeom>
          <a:noFill/>
        </p:spPr>
      </p:pic>
      <p:pic>
        <p:nvPicPr>
          <p:cNvPr id="11" name="Рисунок 10" descr="trapeciy.jpg"/>
          <p:cNvPicPr>
            <a:picLocks noChangeAspect="1"/>
          </p:cNvPicPr>
          <p:nvPr/>
        </p:nvPicPr>
        <p:blipFill>
          <a:blip r:embed="rId5" cstate="print"/>
          <a:stretch>
            <a:fillRect/>
          </a:stretch>
        </p:blipFill>
        <p:spPr>
          <a:xfrm>
            <a:off x="3923928" y="3501008"/>
            <a:ext cx="1909880" cy="1909880"/>
          </a:xfrm>
          <a:prstGeom prst="rect">
            <a:avLst/>
          </a:prstGeom>
        </p:spPr>
      </p:pic>
      <p:sp>
        <p:nvSpPr>
          <p:cNvPr id="5" name="Заголовок 4"/>
          <p:cNvSpPr>
            <a:spLocks noGrp="1"/>
          </p:cNvSpPr>
          <p:nvPr>
            <p:ph type="title"/>
          </p:nvPr>
        </p:nvSpPr>
        <p:spPr>
          <a:xfrm>
            <a:off x="457200" y="273050"/>
            <a:ext cx="7787208" cy="1162050"/>
          </a:xfrm>
        </p:spPr>
        <p:txBody>
          <a:bodyPr>
            <a:normAutofit/>
          </a:bodyPr>
          <a:lstStyle/>
          <a:p>
            <a:r>
              <a:rPr lang="ru-RU" sz="3200" dirty="0" smtClean="0"/>
              <a:t>Дополнительное оборудование</a:t>
            </a:r>
            <a:endParaRPr lang="ru-RU" sz="3200" dirty="0"/>
          </a:p>
        </p:txBody>
      </p:sp>
      <p:pic>
        <p:nvPicPr>
          <p:cNvPr id="9" name="Рисунок 8" descr="lesenka.jpg"/>
          <p:cNvPicPr>
            <a:picLocks noChangeAspect="1"/>
          </p:cNvPicPr>
          <p:nvPr/>
        </p:nvPicPr>
        <p:blipFill>
          <a:blip r:embed="rId6" cstate="print"/>
          <a:stretch>
            <a:fillRect/>
          </a:stretch>
        </p:blipFill>
        <p:spPr>
          <a:xfrm>
            <a:off x="3779912" y="1789280"/>
            <a:ext cx="2578800" cy="14957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p:txBody>
          <a:bodyPr vert="horz" lIns="91440" tIns="45720" rIns="91440" bIns="45720" rtlCol="0" anchor="ctr">
            <a:normAutofit fontScale="77500" lnSpcReduction="20000"/>
          </a:bodyPr>
          <a:lstStyle/>
          <a:p>
            <a:pPr lvl="0"/>
            <a:r>
              <a:rPr lang="ru-RU" sz="1600" dirty="0" smtClean="0"/>
              <a:t>Груша-балансир для раскачивания с горизонтальной </a:t>
            </a:r>
            <a:r>
              <a:rPr lang="ru-RU" sz="1600" dirty="0" smtClean="0"/>
              <a:t>подвеской, </a:t>
            </a:r>
            <a:r>
              <a:rPr lang="ru-RU" sz="1600" dirty="0" smtClean="0"/>
              <a:t>может служить в качестве боксерской груши. Снаряд укомплектован быстросъёмными креплениями для подвески снизу к деревянной трапеции, в этом случае он применяется для раскачивания. Груша-балансир предоставляет возможность одному или двум детям одновременно сидеть на ней, как на коне, при этом крепко держаться за трапецию. При таком способе раскачивания на снаряде активно работает вестибулярный аппарат ребенка, в отличие, например, от раскачивания на качелях, когда ребенок находится в расслабленном состоянии и вестибулярный аппарат ребенка ведет себя пассивно, реагируя только на гравитационные нагрузки при раскачивании. Мягкая поверхность цилиндра снаряда не может нанести вред ребенку при ударе об него, например в случае, когда один ребенок сидит на груше, а второй ребенок его раскачивает, стоя на полу.</a:t>
            </a:r>
            <a:endParaRPr lang="ru-RU" sz="1600" dirty="0"/>
          </a:p>
        </p:txBody>
      </p:sp>
      <p:sp>
        <p:nvSpPr>
          <p:cNvPr id="5" name="Заголовок 4"/>
          <p:cNvSpPr>
            <a:spLocks noGrp="1"/>
          </p:cNvSpPr>
          <p:nvPr>
            <p:ph type="title"/>
          </p:nvPr>
        </p:nvSpPr>
        <p:spPr>
          <a:xfrm>
            <a:off x="457200" y="273050"/>
            <a:ext cx="7787208" cy="1162050"/>
          </a:xfrm>
        </p:spPr>
        <p:txBody>
          <a:bodyPr>
            <a:normAutofit/>
          </a:bodyPr>
          <a:lstStyle/>
          <a:p>
            <a:r>
              <a:rPr lang="ru-RU" sz="3200" dirty="0" smtClean="0"/>
              <a:t>НОВИНКА Груша-балансир</a:t>
            </a:r>
            <a:endParaRPr lang="ru-RU" sz="3200" dirty="0"/>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r="8411" b="7768"/>
          <a:stretch/>
        </p:blipFill>
        <p:spPr>
          <a:xfrm>
            <a:off x="4355976" y="1604796"/>
            <a:ext cx="3096344" cy="4157441"/>
          </a:xfrm>
          <a:prstGeom prst="rect">
            <a:avLst/>
          </a:prstGeom>
        </p:spPr>
      </p:pic>
    </p:spTree>
  </p:cSld>
  <p:clrMapOvr>
    <a:masterClrMapping/>
  </p:clrMapOvr>
</p:sld>
</file>

<file path=ppt/theme/theme1.xml><?xml version="1.0" encoding="utf-8"?>
<a:theme xmlns:a="http://schemas.openxmlformats.org/drawingml/2006/main" name="БИОМ (1)">
  <a:themeElements>
    <a:clrScheme name="БИОМ">
      <a:dk1>
        <a:sysClr val="windowText" lastClr="000000"/>
      </a:dk1>
      <a:lt1>
        <a:sysClr val="window" lastClr="FFFFFF"/>
      </a:lt1>
      <a:dk2>
        <a:srgbClr val="4F6128"/>
      </a:dk2>
      <a:lt2>
        <a:srgbClr val="EEECE1"/>
      </a:lt2>
      <a:accent1>
        <a:srgbClr val="FBD5B5"/>
      </a:accent1>
      <a:accent2>
        <a:srgbClr val="F58B30"/>
      </a:accent2>
      <a:accent3>
        <a:srgbClr val="FFFF00"/>
      </a:accent3>
      <a:accent4>
        <a:srgbClr val="9BBB59"/>
      </a:accent4>
      <a:accent5>
        <a:srgbClr val="FDEADA"/>
      </a:accent5>
      <a:accent6>
        <a:srgbClr val="D2D2D2"/>
      </a:accent6>
      <a:hlink>
        <a:srgbClr val="E36C09"/>
      </a:hlink>
      <a:folHlink>
        <a:srgbClr val="974806"/>
      </a:folHlink>
    </a:clrScheme>
    <a:fontScheme name="Другая 1">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БИОМ (1)</Template>
  <TotalTime>2121</TotalTime>
  <Words>1580</Words>
  <Application>Microsoft Office PowerPoint</Application>
  <PresentationFormat>Экран (4:3)</PresentationFormat>
  <Paragraphs>73</Paragraphs>
  <Slides>10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БИОМ (1)</vt:lpstr>
      <vt:lpstr>СК«Пирамида»</vt:lpstr>
      <vt:lpstr>БЕЗОПАСНОСТЬ</vt:lpstr>
      <vt:lpstr>Обновленная версия спортивно-игрового комплекса «ПИРАМИДА»</vt:lpstr>
      <vt:lpstr>Oписание СК ПИРАМИДА</vt:lpstr>
      <vt:lpstr>Презентация PowerPoint</vt:lpstr>
      <vt:lpstr>Презентация PowerPoint</vt:lpstr>
      <vt:lpstr>Презентация PowerPoint</vt:lpstr>
      <vt:lpstr>Дополнительное оборудование</vt:lpstr>
      <vt:lpstr>НОВИНКА Груша-балансир</vt:lpstr>
      <vt:lpstr>НОВИНКА Шест для лазания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Владелец</dc:creator>
  <cp:lastModifiedBy>user</cp:lastModifiedBy>
  <cp:revision>128</cp:revision>
  <dcterms:created xsi:type="dcterms:W3CDTF">2012-09-26T10:32:22Z</dcterms:created>
  <dcterms:modified xsi:type="dcterms:W3CDTF">2015-02-25T09:54:01Z</dcterms:modified>
</cp:coreProperties>
</file>